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61" r:id="rId6"/>
    <p:sldId id="262" r:id="rId7"/>
    <p:sldId id="263" r:id="rId8"/>
    <p:sldId id="264" r:id="rId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CABF"/>
    <a:srgbClr val="00C0B6"/>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05" d="100"/>
          <a:sy n="105" d="100"/>
        </p:scale>
        <p:origin x="120"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de-DE"/>
              <a:t>Mastertitelformat bearbeiten</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de-DE"/>
              <a:t>Mastertitelformat bearbeiten</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de-DE"/>
              <a:t>Bild durch Klicken auf Symbol hinzufügen</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18C79C5D-2A6F-F04D-97DA-BEF2467B64E4}" type="datetimeFigureOut">
              <a:rPr lang="en-US" dirty="0"/>
              <a:pPr/>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de-DE"/>
              <a:t>Mastertitelformat bearbeiten</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de-DE"/>
              <a:t>Mastertextformat bearbeiten</a:t>
            </a:r>
          </a:p>
        </p:txBody>
      </p:sp>
      <p:sp>
        <p:nvSpPr>
          <p:cNvPr id="4" name="Date Placeholder 3"/>
          <p:cNvSpPr>
            <a:spLocks noGrp="1"/>
          </p:cNvSpPr>
          <p:nvPr>
            <p:ph type="dt" sz="half" idx="10"/>
          </p:nvPr>
        </p:nvSpPr>
        <p:spPr/>
        <p:txBody>
          <a:bodyPr/>
          <a:lstStyle/>
          <a:p>
            <a:fld id="{8DFA1846-DA80-1C48-A609-854EA85C59AD}"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de-DE"/>
              <a:t>Mastertitelformat bearbeiten</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de-DE"/>
              <a:t>Mastertextformat bearbeiten</a:t>
            </a:r>
          </a:p>
        </p:txBody>
      </p:sp>
      <p:sp>
        <p:nvSpPr>
          <p:cNvPr id="2" name="Date Placeholder 1"/>
          <p:cNvSpPr>
            <a:spLocks noGrp="1"/>
          </p:cNvSpPr>
          <p:nvPr>
            <p:ph type="dt" sz="half" idx="10"/>
          </p:nvPr>
        </p:nvSpPr>
        <p:spPr/>
        <p:txBody>
          <a:bodyPr/>
          <a:lstStyle/>
          <a:p>
            <a:fld id="{FBF54567-0DE4-3F47-BF90-CB84690072F9}" type="datetimeFigureOut">
              <a:rPr lang="en-US" dirty="0"/>
              <a:pPr/>
              <a:t>4/19/2021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de-DE"/>
              <a:t>Mastertitelformat bearbeiten</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de-DE"/>
              <a:t>Mastertitelformat bearbeiten</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8DFA1846-DA80-1C48-A609-854EA85C59AD}" type="datetimeFigureOut">
              <a:rPr lang="en-US" dirty="0"/>
              <a:pPr/>
              <a:t>4/19/2021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4/19/2021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4/19/2021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4/19/2021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de-DE"/>
              <a:t>Mastertitelformat bearbeiten</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D0DF5E60-9974-AC48-9591-99C2BB44B7CF}" type="datetimeFigureOut">
              <a:rPr lang="en-US" dirty="0"/>
              <a:pPr/>
              <a:t>4/19/2021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de-DE"/>
              <a:t>Mastertitelformat bearbeiten</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de-DE"/>
              <a:t>Bild durch Klicken auf Symbol hinzufügen</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4/19/2021</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de-DE"/>
              <a:t>Mastertitelformat bearbeiten</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4/19/2021</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C4332-EFDE-431E-BF81-2C7E71BDCB08}"/>
              </a:ext>
            </a:extLst>
          </p:cNvPr>
          <p:cNvSpPr>
            <a:spLocks noGrp="1"/>
          </p:cNvSpPr>
          <p:nvPr>
            <p:ph type="ctrTitle"/>
          </p:nvPr>
        </p:nvSpPr>
        <p:spPr/>
        <p:txBody>
          <a:bodyPr/>
          <a:lstStyle/>
          <a:p>
            <a:pPr>
              <a:lnSpc>
                <a:spcPct val="150000"/>
              </a:lnSpc>
            </a:pPr>
            <a:r>
              <a:rPr lang="de-DE" dirty="0"/>
              <a:t>Berufsorientierung</a:t>
            </a:r>
            <a:br>
              <a:rPr lang="de-DE" dirty="0"/>
            </a:br>
            <a:r>
              <a:rPr lang="de-DE" sz="2800" dirty="0"/>
              <a:t>Wie werde ich…?</a:t>
            </a:r>
          </a:p>
        </p:txBody>
      </p:sp>
      <p:sp>
        <p:nvSpPr>
          <p:cNvPr id="3" name="Untertitel 2">
            <a:extLst>
              <a:ext uri="{FF2B5EF4-FFF2-40B4-BE49-F238E27FC236}">
                <a16:creationId xmlns:a16="http://schemas.microsoft.com/office/drawing/2014/main" id="{27D6BFCD-34FF-4E64-9437-E6C5AB744741}"/>
              </a:ext>
            </a:extLst>
          </p:cNvPr>
          <p:cNvSpPr>
            <a:spLocks noGrp="1"/>
          </p:cNvSpPr>
          <p:nvPr>
            <p:ph type="subTitle" idx="1"/>
          </p:nvPr>
        </p:nvSpPr>
        <p:spPr/>
        <p:txBody>
          <a:bodyPr>
            <a:normAutofit fontScale="92500"/>
          </a:bodyPr>
          <a:lstStyle/>
          <a:p>
            <a:r>
              <a:rPr lang="de-DE" dirty="0"/>
              <a:t>Anna Eichler, Emma Geppert, Paola </a:t>
            </a:r>
            <a:r>
              <a:rPr lang="de-DE" dirty="0" err="1"/>
              <a:t>Pollicino</a:t>
            </a:r>
            <a:r>
              <a:rPr lang="de-DE" dirty="0"/>
              <a:t>, Lena </a:t>
            </a:r>
            <a:r>
              <a:rPr lang="de-DE" dirty="0" err="1"/>
              <a:t>Schorling</a:t>
            </a:r>
            <a:r>
              <a:rPr lang="de-DE" dirty="0"/>
              <a:t> – Auszubildende zur Medienkauffrau</a:t>
            </a:r>
          </a:p>
        </p:txBody>
      </p:sp>
      <p:pic>
        <p:nvPicPr>
          <p:cNvPr id="10" name="Grafik 9" descr="Ein Bild, das Zeichnung, Fenster, Licht enthält.&#10;&#10;Automatisch generierte Beschreibung">
            <a:extLst>
              <a:ext uri="{FF2B5EF4-FFF2-40B4-BE49-F238E27FC236}">
                <a16:creationId xmlns:a16="http://schemas.microsoft.com/office/drawing/2014/main" id="{95792880-6C81-4346-8AF8-6EF14FB215D6}"/>
              </a:ext>
            </a:extLst>
          </p:cNvPr>
          <p:cNvPicPr>
            <a:picLocks noChangeAspect="1"/>
          </p:cNvPicPr>
          <p:nvPr/>
        </p:nvPicPr>
        <p:blipFill>
          <a:blip r:embed="rId2"/>
          <a:stretch>
            <a:fillRect/>
          </a:stretch>
        </p:blipFill>
        <p:spPr>
          <a:xfrm>
            <a:off x="9835816" y="6180389"/>
            <a:ext cx="2112824" cy="347953"/>
          </a:xfrm>
          <a:prstGeom prst="rect">
            <a:avLst/>
          </a:prstGeom>
        </p:spPr>
      </p:pic>
    </p:spTree>
    <p:extLst>
      <p:ext uri="{BB962C8B-B14F-4D97-AF65-F5344CB8AC3E}">
        <p14:creationId xmlns:p14="http://schemas.microsoft.com/office/powerpoint/2010/main" val="3524144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98444EDB-5632-454B-AC36-DBFC1CE7209E}"/>
              </a:ext>
            </a:extLst>
          </p:cNvPr>
          <p:cNvSpPr>
            <a:spLocks noGrp="1"/>
          </p:cNvSpPr>
          <p:nvPr>
            <p:ph type="body" sz="half" idx="2"/>
          </p:nvPr>
        </p:nvSpPr>
        <p:spPr>
          <a:xfrm>
            <a:off x="918051" y="892689"/>
            <a:ext cx="4981773" cy="4572950"/>
          </a:xfrm>
          <a:solidFill>
            <a:srgbClr val="25CABF"/>
          </a:solidFill>
        </p:spPr>
        <p:txBody>
          <a:bodyPr>
            <a:normAutofit/>
          </a:bodyPr>
          <a:lstStyle/>
          <a:p>
            <a:r>
              <a:rPr lang="de-DE" sz="3200" dirty="0"/>
              <a:t>Hallo, wir sind die Heise Azubis!</a:t>
            </a:r>
          </a:p>
          <a:p>
            <a:endParaRPr lang="de-DE" sz="1800" dirty="0"/>
          </a:p>
          <a:p>
            <a:r>
              <a:rPr lang="de-DE" sz="1800" dirty="0"/>
              <a:t>Wie heißt unser Beruf?</a:t>
            </a:r>
          </a:p>
          <a:p>
            <a:r>
              <a:rPr lang="de-DE" sz="1800" dirty="0"/>
              <a:t>Was sind unsere Aufgaben?</a:t>
            </a:r>
          </a:p>
          <a:p>
            <a:r>
              <a:rPr lang="de-DE" sz="1800" dirty="0"/>
              <a:t>Warum haben wir uns dafür entschieden? </a:t>
            </a:r>
          </a:p>
          <a:p>
            <a:r>
              <a:rPr lang="de-DE" sz="1800" dirty="0"/>
              <a:t>Welche Tipps würden wir Schüler*innen geben, die sich für diesen Beruf interessieren?</a:t>
            </a:r>
          </a:p>
          <a:p>
            <a:r>
              <a:rPr lang="de-DE" sz="1800" dirty="0"/>
              <a:t>Welche Stärken/Interessen sollte man mitbringen? </a:t>
            </a:r>
          </a:p>
        </p:txBody>
      </p:sp>
      <p:pic>
        <p:nvPicPr>
          <p:cNvPr id="13" name="Grafik 13" descr="Ein Bild, das Person, draußen, stehend, Wasser enthält.&#10;&#10;Beschreibung automatisch generiert.">
            <a:extLst>
              <a:ext uri="{FF2B5EF4-FFF2-40B4-BE49-F238E27FC236}">
                <a16:creationId xmlns:a16="http://schemas.microsoft.com/office/drawing/2014/main" id="{468CD29C-6268-4A47-9478-8B8366F4FFF7}"/>
              </a:ext>
            </a:extLst>
          </p:cNvPr>
          <p:cNvPicPr>
            <a:picLocks noChangeAspect="1"/>
          </p:cNvPicPr>
          <p:nvPr/>
        </p:nvPicPr>
        <p:blipFill>
          <a:blip r:embed="rId2"/>
          <a:stretch>
            <a:fillRect/>
          </a:stretch>
        </p:blipFill>
        <p:spPr>
          <a:xfrm>
            <a:off x="6163806" y="1003068"/>
            <a:ext cx="5673075" cy="4258610"/>
          </a:xfrm>
          <a:prstGeom prst="rect">
            <a:avLst/>
          </a:prstGeom>
          <a:ln>
            <a:noFill/>
          </a:ln>
          <a:effectLst>
            <a:softEdge rad="112500"/>
          </a:effectLst>
        </p:spPr>
      </p:pic>
    </p:spTree>
    <p:extLst>
      <p:ext uri="{BB962C8B-B14F-4D97-AF65-F5344CB8AC3E}">
        <p14:creationId xmlns:p14="http://schemas.microsoft.com/office/powerpoint/2010/main" val="344899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2B59D9-E6D8-4A59-976C-0EB52B836CD9}"/>
              </a:ext>
            </a:extLst>
          </p:cNvPr>
          <p:cNvSpPr>
            <a:spLocks noGrp="1"/>
          </p:cNvSpPr>
          <p:nvPr>
            <p:ph type="title"/>
          </p:nvPr>
        </p:nvSpPr>
        <p:spPr/>
        <p:txBody>
          <a:bodyPr/>
          <a:lstStyle/>
          <a:p>
            <a:r>
              <a:rPr lang="de-DE" dirty="0"/>
              <a:t>Medienkauffrau Digital &amp; Print</a:t>
            </a:r>
          </a:p>
        </p:txBody>
      </p:sp>
      <p:sp>
        <p:nvSpPr>
          <p:cNvPr id="3" name="Textplatzhalter 2">
            <a:extLst>
              <a:ext uri="{FF2B5EF4-FFF2-40B4-BE49-F238E27FC236}">
                <a16:creationId xmlns:a16="http://schemas.microsoft.com/office/drawing/2014/main" id="{4F5A0A7D-7FB9-4E97-BCE9-E614CE1AFA71}"/>
              </a:ext>
            </a:extLst>
          </p:cNvPr>
          <p:cNvSpPr>
            <a:spLocks noGrp="1"/>
          </p:cNvSpPr>
          <p:nvPr>
            <p:ph type="body" idx="1"/>
          </p:nvPr>
        </p:nvSpPr>
        <p:spPr>
          <a:xfrm>
            <a:off x="810000" y="5281201"/>
            <a:ext cx="10561418" cy="785644"/>
          </a:xfrm>
        </p:spPr>
        <p:txBody>
          <a:bodyPr/>
          <a:lstStyle/>
          <a:p>
            <a:r>
              <a:rPr lang="de-DE" sz="3600" dirty="0"/>
              <a:t>Wie heißt mein Beruf?</a:t>
            </a:r>
          </a:p>
        </p:txBody>
      </p:sp>
    </p:spTree>
    <p:extLst>
      <p:ext uri="{BB962C8B-B14F-4D97-AF65-F5344CB8AC3E}">
        <p14:creationId xmlns:p14="http://schemas.microsoft.com/office/powerpoint/2010/main" val="1588255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2F73F1D-4229-4EE4-9FE3-8DBA49474B5F}"/>
              </a:ext>
            </a:extLst>
          </p:cNvPr>
          <p:cNvSpPr>
            <a:spLocks noGrp="1"/>
          </p:cNvSpPr>
          <p:nvPr>
            <p:ph type="body" idx="1"/>
          </p:nvPr>
        </p:nvSpPr>
        <p:spPr/>
        <p:txBody>
          <a:bodyPr/>
          <a:lstStyle/>
          <a:p>
            <a:r>
              <a:rPr lang="de-DE" sz="3200" dirty="0"/>
              <a:t>Was sind meine Aufgaben? </a:t>
            </a:r>
          </a:p>
        </p:txBody>
      </p:sp>
      <p:sp>
        <p:nvSpPr>
          <p:cNvPr id="6" name="Titel 1">
            <a:extLst>
              <a:ext uri="{FF2B5EF4-FFF2-40B4-BE49-F238E27FC236}">
                <a16:creationId xmlns:a16="http://schemas.microsoft.com/office/drawing/2014/main" id="{628A8C9B-8253-4F93-ABD8-09D0AAE726CA}"/>
              </a:ext>
            </a:extLst>
          </p:cNvPr>
          <p:cNvSpPr txBox="1">
            <a:spLocks/>
          </p:cNvSpPr>
          <p:nvPr/>
        </p:nvSpPr>
        <p:spPr>
          <a:xfrm>
            <a:off x="807357" y="1315007"/>
            <a:ext cx="5893840" cy="2519573"/>
          </a:xfrm>
          <a:prstGeom prst="rect">
            <a:avLst/>
          </a:prstGeom>
          <a:effectLst>
            <a:outerShdw blurRad="50800" dir="14400000">
              <a:srgbClr val="000000">
                <a:alpha val="60000"/>
              </a:srgbClr>
            </a:outerShdw>
          </a:effectLst>
        </p:spPr>
        <p:txBody>
          <a:bodyPr vert="horz" lIns="91440" tIns="45720" rIns="91440" bIns="45720" rtlCol="0" anchor="t">
            <a:noAutofit/>
          </a:bodyPr>
          <a:lstStyle>
            <a:lvl1pPr algn="l" defTabSz="457200" rtl="0" eaLnBrk="1" latinLnBrk="0" hangingPunct="1">
              <a:spcBef>
                <a:spcPct val="0"/>
              </a:spcBef>
              <a:buNone/>
              <a:defRPr sz="4200" b="1" kern="1200" cap="none">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Arial" panose="020B0604020202020204" pitchFamily="34" charset="0"/>
              <a:buChar char="•"/>
            </a:pPr>
            <a:r>
              <a:rPr lang="de-DE" sz="2000" b="0" dirty="0"/>
              <a:t>Betreuung von Digital- &amp; Printmedien</a:t>
            </a:r>
          </a:p>
          <a:p>
            <a:pPr marL="342900" indent="-342900">
              <a:buFont typeface="Arial" panose="020B0604020202020204" pitchFamily="34" charset="0"/>
              <a:buChar char="•"/>
            </a:pPr>
            <a:r>
              <a:rPr lang="de-DE" sz="2000" b="0" dirty="0"/>
              <a:t>Durchlaufen aller relevanten Abteilungen in der Ausbildung</a:t>
            </a:r>
            <a:endParaRPr lang="de-DE" sz="2000" b="0"/>
          </a:p>
          <a:p>
            <a:pPr marL="342900" indent="-342900">
              <a:buFont typeface="Arial" panose="020B0604020202020204" pitchFamily="34" charset="0"/>
              <a:buChar char="•"/>
            </a:pPr>
            <a:r>
              <a:rPr lang="de-DE" sz="2000" b="0" dirty="0"/>
              <a:t>Z.B. Marketing, Vertrieb, Sales, Presse, Events, Besuch auf Messen</a:t>
            </a:r>
            <a:endParaRPr lang="de-DE" sz="2000" b="0"/>
          </a:p>
          <a:p>
            <a:pPr marL="342900" indent="-342900">
              <a:buFont typeface="Arial" panose="020B0604020202020204" pitchFamily="34" charset="0"/>
              <a:buChar char="•"/>
            </a:pPr>
            <a:r>
              <a:rPr lang="de-DE" sz="2000" b="0" dirty="0"/>
              <a:t>Organisieren und Managen, Erarbeiten neuer Strategien, Betreuen von Projekten und vieles mehr!</a:t>
            </a:r>
          </a:p>
          <a:p>
            <a:pPr lvl="1"/>
            <a:endParaRPr lang="de-DE" sz="2000" b="0" dirty="0"/>
          </a:p>
        </p:txBody>
      </p:sp>
      <p:pic>
        <p:nvPicPr>
          <p:cNvPr id="7" name="Grafik 7" descr="Ein Bild, das Person, Frau, drinnen, darstellend enthält.&#10;&#10;Beschreibung automatisch generiert.">
            <a:extLst>
              <a:ext uri="{FF2B5EF4-FFF2-40B4-BE49-F238E27FC236}">
                <a16:creationId xmlns:a16="http://schemas.microsoft.com/office/drawing/2014/main" id="{9A702352-BADB-4498-9099-1561731B4382}"/>
              </a:ext>
            </a:extLst>
          </p:cNvPr>
          <p:cNvPicPr>
            <a:picLocks noChangeAspect="1"/>
          </p:cNvPicPr>
          <p:nvPr/>
        </p:nvPicPr>
        <p:blipFill>
          <a:blip r:embed="rId2"/>
          <a:stretch>
            <a:fillRect/>
          </a:stretch>
        </p:blipFill>
        <p:spPr>
          <a:xfrm>
            <a:off x="7708408" y="252514"/>
            <a:ext cx="3839848" cy="3846284"/>
          </a:xfrm>
          <a:prstGeom prst="rect">
            <a:avLst/>
          </a:prstGeom>
          <a:ln>
            <a:noFill/>
          </a:ln>
          <a:effectLst>
            <a:softEdge rad="112500"/>
          </a:effectLst>
        </p:spPr>
      </p:pic>
      <p:sp>
        <p:nvSpPr>
          <p:cNvPr id="8" name="Titel 1">
            <a:extLst>
              <a:ext uri="{FF2B5EF4-FFF2-40B4-BE49-F238E27FC236}">
                <a16:creationId xmlns:a16="http://schemas.microsoft.com/office/drawing/2014/main" id="{FEE150B1-B09E-4F1F-869E-AFD25E3A2F40}"/>
              </a:ext>
            </a:extLst>
          </p:cNvPr>
          <p:cNvSpPr txBox="1">
            <a:spLocks/>
          </p:cNvSpPr>
          <p:nvPr/>
        </p:nvSpPr>
        <p:spPr>
          <a:xfrm>
            <a:off x="7170725" y="4229322"/>
            <a:ext cx="4904578" cy="2425995"/>
          </a:xfrm>
          <a:prstGeom prst="rect">
            <a:avLst/>
          </a:prstGeom>
          <a:effectLst>
            <a:outerShdw blurRad="50800" dir="14400000">
              <a:srgbClr val="000000">
                <a:alpha val="60000"/>
              </a:srgbClr>
            </a:outerShdw>
          </a:effectLst>
        </p:spPr>
        <p:txBody>
          <a:bodyPr vert="horz" lIns="91440" tIns="45720" rIns="91440" bIns="45720" rtlCol="0" anchor="t">
            <a:noAutofit/>
          </a:bodyPr>
          <a:lstStyle>
            <a:lvl1pPr algn="l" defTabSz="457200" rtl="0" eaLnBrk="1" latinLnBrk="0" hangingPunct="1">
              <a:spcBef>
                <a:spcPct val="0"/>
              </a:spcBef>
              <a:buNone/>
              <a:defRPr sz="4200" b="1" kern="1200" cap="none">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342900" indent="-342900">
              <a:buFont typeface="Arial" panose="020B0604020202020204" pitchFamily="34" charset="0"/>
              <a:buChar char="•"/>
            </a:pPr>
            <a:r>
              <a:rPr lang="de-DE" sz="2000" b="0" dirty="0"/>
              <a:t>Mithelfen bei der Organisation von Events</a:t>
            </a:r>
          </a:p>
          <a:p>
            <a:pPr marL="342900" indent="-342900">
              <a:buFont typeface="Arial" panose="020B0604020202020204" pitchFamily="34" charset="0"/>
              <a:buChar char="•"/>
            </a:pPr>
            <a:r>
              <a:rPr lang="de-DE" sz="2000" b="0" dirty="0"/>
              <a:t>Pressemitteilungen verfassen</a:t>
            </a:r>
          </a:p>
          <a:p>
            <a:pPr marL="342900" indent="-342900">
              <a:buFont typeface="Arial" panose="020B0604020202020204" pitchFamily="34" charset="0"/>
              <a:buChar char="•"/>
            </a:pPr>
            <a:r>
              <a:rPr lang="de-DE" sz="2000" b="0" dirty="0" err="1"/>
              <a:t>Social</a:t>
            </a:r>
            <a:r>
              <a:rPr lang="de-DE" sz="2000" b="0" dirty="0"/>
              <a:t>-Media Accounts betreuen</a:t>
            </a:r>
          </a:p>
          <a:p>
            <a:pPr marL="342900" indent="-342900">
              <a:buFont typeface="Arial" panose="020B0604020202020204" pitchFamily="34" charset="0"/>
              <a:buChar char="•"/>
            </a:pPr>
            <a:r>
              <a:rPr lang="de-DE" sz="2000" b="0" dirty="0"/>
              <a:t>Angebote einholen</a:t>
            </a:r>
          </a:p>
          <a:p>
            <a:pPr marL="342900" indent="-342900">
              <a:buFont typeface="Arial" panose="020B0604020202020204" pitchFamily="34" charset="0"/>
              <a:buChar char="•"/>
            </a:pPr>
            <a:r>
              <a:rPr lang="de-DE" sz="2000" b="0" dirty="0"/>
              <a:t>Rechnungen buchen</a:t>
            </a:r>
          </a:p>
          <a:p>
            <a:pPr marL="342900" indent="-342900">
              <a:buFont typeface="Arial" panose="020B0604020202020204" pitchFamily="34" charset="0"/>
              <a:buChar char="•"/>
            </a:pPr>
            <a:r>
              <a:rPr lang="de-DE" sz="2000" b="0" dirty="0"/>
              <a:t>Im Kundenservice mithelfen</a:t>
            </a:r>
          </a:p>
          <a:p>
            <a:pPr marL="342900" indent="-342900">
              <a:buFont typeface="Arial" panose="020B0604020202020204" pitchFamily="34" charset="0"/>
              <a:buChar char="•"/>
            </a:pPr>
            <a:r>
              <a:rPr lang="de-DE" sz="2000" b="0" dirty="0"/>
              <a:t>Werbekampagnen betreuen</a:t>
            </a:r>
          </a:p>
        </p:txBody>
      </p:sp>
    </p:spTree>
    <p:extLst>
      <p:ext uri="{BB962C8B-B14F-4D97-AF65-F5344CB8AC3E}">
        <p14:creationId xmlns:p14="http://schemas.microsoft.com/office/powerpoint/2010/main" val="2358008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82E1FD-F29F-4126-9789-9603AD62DAE4}"/>
              </a:ext>
            </a:extLst>
          </p:cNvPr>
          <p:cNvSpPr>
            <a:spLocks noGrp="1"/>
          </p:cNvSpPr>
          <p:nvPr>
            <p:ph type="title"/>
          </p:nvPr>
        </p:nvSpPr>
        <p:spPr/>
        <p:txBody>
          <a:bodyPr/>
          <a:lstStyle/>
          <a:p>
            <a:r>
              <a:rPr lang="de-DE" dirty="0"/>
              <a:t>Warum haben wir uns dafür entschieden?</a:t>
            </a:r>
          </a:p>
        </p:txBody>
      </p:sp>
      <p:sp>
        <p:nvSpPr>
          <p:cNvPr id="3" name="Inhaltsplatzhalter 2">
            <a:extLst>
              <a:ext uri="{FF2B5EF4-FFF2-40B4-BE49-F238E27FC236}">
                <a16:creationId xmlns:a16="http://schemas.microsoft.com/office/drawing/2014/main" id="{58F9A32F-80CC-407A-9BA7-399C65D984F3}"/>
              </a:ext>
            </a:extLst>
          </p:cNvPr>
          <p:cNvSpPr>
            <a:spLocks noGrp="1"/>
          </p:cNvSpPr>
          <p:nvPr>
            <p:ph sz="half" idx="1"/>
          </p:nvPr>
        </p:nvSpPr>
        <p:spPr>
          <a:xfrm>
            <a:off x="810000" y="2949874"/>
            <a:ext cx="5185874" cy="2280887"/>
          </a:xfrm>
        </p:spPr>
        <p:txBody>
          <a:bodyPr anchor="t">
            <a:normAutofit/>
          </a:bodyPr>
          <a:lstStyle/>
          <a:p>
            <a:r>
              <a:rPr lang="de-DE" sz="2000" dirty="0"/>
              <a:t>Interesse an Medien aller Art</a:t>
            </a:r>
          </a:p>
          <a:p>
            <a:r>
              <a:rPr lang="de-DE" sz="2000" dirty="0"/>
              <a:t>Konnten uns gut vorstellen in diesem Bereich zu arbeiten</a:t>
            </a:r>
          </a:p>
          <a:p>
            <a:r>
              <a:rPr lang="de-DE" sz="2000" dirty="0"/>
              <a:t>Medienbranche sehr vielfältig und dynamisch </a:t>
            </a:r>
            <a:r>
              <a:rPr lang="de-DE" sz="2000" dirty="0">
                <a:sym typeface="Wingdings" panose="05000000000000000000" pitchFamily="2" charset="2"/>
              </a:rPr>
              <a:t> immer neue Entwicklungen</a:t>
            </a:r>
          </a:p>
        </p:txBody>
      </p:sp>
      <p:sp>
        <p:nvSpPr>
          <p:cNvPr id="4" name="Inhaltsplatzhalter 3">
            <a:extLst>
              <a:ext uri="{FF2B5EF4-FFF2-40B4-BE49-F238E27FC236}">
                <a16:creationId xmlns:a16="http://schemas.microsoft.com/office/drawing/2014/main" id="{4CB2D2AE-6201-4C28-BE67-0DC05D58BADC}"/>
              </a:ext>
            </a:extLst>
          </p:cNvPr>
          <p:cNvSpPr>
            <a:spLocks noGrp="1"/>
          </p:cNvSpPr>
          <p:nvPr>
            <p:ph sz="half" idx="2"/>
          </p:nvPr>
        </p:nvSpPr>
        <p:spPr>
          <a:xfrm>
            <a:off x="6095999" y="2949874"/>
            <a:ext cx="5194583" cy="2398874"/>
          </a:xfrm>
        </p:spPr>
        <p:txBody>
          <a:bodyPr anchor="t">
            <a:normAutofit/>
          </a:bodyPr>
          <a:lstStyle/>
          <a:p>
            <a:r>
              <a:rPr lang="de-DE" sz="2000" dirty="0"/>
              <a:t>Kaufmännische Grundlage vereint unsere Stärken</a:t>
            </a:r>
          </a:p>
          <a:p>
            <a:r>
              <a:rPr lang="de-DE" sz="2000" dirty="0"/>
              <a:t>Man hat kreative Aufgaben sowie Kalkulationen, Statistiken etc.</a:t>
            </a:r>
          </a:p>
          <a:p>
            <a:r>
              <a:rPr lang="de-DE" sz="2000" dirty="0"/>
              <a:t>Ausbildung bietet Orientierung in der Branche</a:t>
            </a:r>
          </a:p>
        </p:txBody>
      </p:sp>
    </p:spTree>
    <p:extLst>
      <p:ext uri="{BB962C8B-B14F-4D97-AF65-F5344CB8AC3E}">
        <p14:creationId xmlns:p14="http://schemas.microsoft.com/office/powerpoint/2010/main" val="3101826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222D67-7A9F-44CF-AFDA-A60AFAC40DCB}"/>
              </a:ext>
            </a:extLst>
          </p:cNvPr>
          <p:cNvSpPr>
            <a:spLocks noGrp="1"/>
          </p:cNvSpPr>
          <p:nvPr>
            <p:ph type="title"/>
          </p:nvPr>
        </p:nvSpPr>
        <p:spPr>
          <a:xfrm>
            <a:off x="662071" y="559176"/>
            <a:ext cx="10571998" cy="970450"/>
          </a:xfrm>
        </p:spPr>
        <p:txBody>
          <a:bodyPr/>
          <a:lstStyle/>
          <a:p>
            <a:r>
              <a:rPr lang="de-DE" sz="3600" b="0" dirty="0">
                <a:ea typeface="+mj-lt"/>
                <a:cs typeface="+mj-lt"/>
              </a:rPr>
              <a:t>Welche Tipps würden wir Schüler*innen geben, die sich für diesen Beruf interessieren?</a:t>
            </a:r>
            <a:endParaRPr lang="de-DE" sz="3600" dirty="0"/>
          </a:p>
        </p:txBody>
      </p:sp>
      <p:sp>
        <p:nvSpPr>
          <p:cNvPr id="3" name="Inhaltsplatzhalter 2">
            <a:extLst>
              <a:ext uri="{FF2B5EF4-FFF2-40B4-BE49-F238E27FC236}">
                <a16:creationId xmlns:a16="http://schemas.microsoft.com/office/drawing/2014/main" id="{FF098820-F251-49D8-AD51-D186FE06B2D4}"/>
              </a:ext>
            </a:extLst>
          </p:cNvPr>
          <p:cNvSpPr>
            <a:spLocks noGrp="1"/>
          </p:cNvSpPr>
          <p:nvPr>
            <p:ph idx="1"/>
          </p:nvPr>
        </p:nvSpPr>
        <p:spPr>
          <a:xfrm>
            <a:off x="531400" y="2472123"/>
            <a:ext cx="10554574" cy="3636511"/>
          </a:xfrm>
        </p:spPr>
        <p:txBody>
          <a:bodyPr/>
          <a:lstStyle/>
          <a:p>
            <a:r>
              <a:rPr lang="de-DE" dirty="0"/>
              <a:t>Fragen!! Wenn etwas unklar ist oder man etwas nicht verstanden hat, ist es besser nachzufragen, als nicht weiter zukommen. Keiner erwartet, dass ihr alles schon könnt, sonst müsstet ihr keine Ausbildung machen </a:t>
            </a:r>
          </a:p>
          <a:p>
            <a:r>
              <a:rPr lang="de-DE" dirty="0"/>
              <a:t>Der Beruf lebt von Kreativität, seid also nicht zu schüchtern eure Vorschläge und Ideen einzubringen </a:t>
            </a:r>
          </a:p>
          <a:p>
            <a:r>
              <a:rPr lang="de-DE" dirty="0"/>
              <a:t>Lasst euch nicht von größeren Aufgaben abschrecken, keine Aufgabe ist unlösbar</a:t>
            </a:r>
          </a:p>
          <a:p>
            <a:r>
              <a:rPr lang="de-DE" dirty="0"/>
              <a:t>Macht euch nicht zu viel Stress und denkt immer daran, das Beste aus allem zu machen, auch wenn euch eine Aufgabe mal nicht so viel Spaß bringt</a:t>
            </a:r>
          </a:p>
          <a:p>
            <a:r>
              <a:rPr lang="de-DE" dirty="0"/>
              <a:t>Seid neugierig bei allem was ihr tut – das kommt immer gut an ;)</a:t>
            </a:r>
          </a:p>
        </p:txBody>
      </p:sp>
    </p:spTree>
    <p:extLst>
      <p:ext uri="{BB962C8B-B14F-4D97-AF65-F5344CB8AC3E}">
        <p14:creationId xmlns:p14="http://schemas.microsoft.com/office/powerpoint/2010/main" val="1227796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84D41B-70FA-4512-9B13-2105BF1D19EB}"/>
              </a:ext>
            </a:extLst>
          </p:cNvPr>
          <p:cNvSpPr>
            <a:spLocks noGrp="1"/>
          </p:cNvSpPr>
          <p:nvPr>
            <p:ph type="title"/>
          </p:nvPr>
        </p:nvSpPr>
        <p:spPr>
          <a:xfrm>
            <a:off x="822492" y="634565"/>
            <a:ext cx="10571998" cy="970450"/>
          </a:xfrm>
        </p:spPr>
        <p:txBody>
          <a:bodyPr/>
          <a:lstStyle/>
          <a:p>
            <a:r>
              <a:rPr lang="de-DE" b="0" dirty="0">
                <a:ea typeface="+mj-lt"/>
                <a:cs typeface="+mj-lt"/>
              </a:rPr>
              <a:t>Welche Stärken/Interessen sollte man mitbringen? </a:t>
            </a:r>
            <a:endParaRPr lang="de-DE" dirty="0"/>
          </a:p>
        </p:txBody>
      </p:sp>
      <p:sp>
        <p:nvSpPr>
          <p:cNvPr id="3" name="Inhaltsplatzhalter 2">
            <a:extLst>
              <a:ext uri="{FF2B5EF4-FFF2-40B4-BE49-F238E27FC236}">
                <a16:creationId xmlns:a16="http://schemas.microsoft.com/office/drawing/2014/main" id="{2ADB8AD5-5CFD-436B-8550-DAA38AB009CE}"/>
              </a:ext>
            </a:extLst>
          </p:cNvPr>
          <p:cNvSpPr>
            <a:spLocks noGrp="1"/>
          </p:cNvSpPr>
          <p:nvPr>
            <p:ph sz="half" idx="1"/>
          </p:nvPr>
        </p:nvSpPr>
        <p:spPr/>
        <p:txBody>
          <a:bodyPr/>
          <a:lstStyle/>
          <a:p>
            <a:r>
              <a:rPr lang="de-DE" dirty="0"/>
              <a:t>Eine kommunikative Art </a:t>
            </a:r>
          </a:p>
          <a:p>
            <a:r>
              <a:rPr lang="de-DE" dirty="0"/>
              <a:t>Neugier</a:t>
            </a:r>
          </a:p>
          <a:p>
            <a:r>
              <a:rPr lang="de-DE" dirty="0"/>
              <a:t>Interesse an Medien und neuen Technologien</a:t>
            </a:r>
          </a:p>
          <a:p>
            <a:r>
              <a:rPr lang="de-DE" dirty="0"/>
              <a:t>Offenheit</a:t>
            </a:r>
          </a:p>
          <a:p>
            <a:endParaRPr lang="de-DE" dirty="0"/>
          </a:p>
        </p:txBody>
      </p:sp>
      <p:sp>
        <p:nvSpPr>
          <p:cNvPr id="4" name="Inhaltsplatzhalter 3">
            <a:extLst>
              <a:ext uri="{FF2B5EF4-FFF2-40B4-BE49-F238E27FC236}">
                <a16:creationId xmlns:a16="http://schemas.microsoft.com/office/drawing/2014/main" id="{CC7E85B5-D2E9-44F5-BB9A-E6DCD7F1BC5A}"/>
              </a:ext>
            </a:extLst>
          </p:cNvPr>
          <p:cNvSpPr>
            <a:spLocks noGrp="1"/>
          </p:cNvSpPr>
          <p:nvPr>
            <p:ph sz="half" idx="2"/>
          </p:nvPr>
        </p:nvSpPr>
        <p:spPr/>
        <p:txBody>
          <a:bodyPr/>
          <a:lstStyle/>
          <a:p>
            <a:r>
              <a:rPr lang="de-DE" dirty="0"/>
              <a:t>Lösungsorientierung</a:t>
            </a:r>
          </a:p>
          <a:p>
            <a:r>
              <a:rPr lang="de-DE" dirty="0"/>
              <a:t>Kreativität</a:t>
            </a:r>
          </a:p>
          <a:p>
            <a:r>
              <a:rPr lang="de-DE" dirty="0"/>
              <a:t>Teamfähigkeit </a:t>
            </a:r>
          </a:p>
          <a:p>
            <a:r>
              <a:rPr lang="de-DE" dirty="0"/>
              <a:t>Selbstbewusstsein </a:t>
            </a:r>
          </a:p>
          <a:p>
            <a:r>
              <a:rPr lang="de-DE" dirty="0"/>
              <a:t>Gute Ausdrucksfähigkeit </a:t>
            </a:r>
          </a:p>
          <a:p>
            <a:endParaRPr lang="de-DE" dirty="0"/>
          </a:p>
          <a:p>
            <a:endParaRPr lang="de-DE" dirty="0"/>
          </a:p>
        </p:txBody>
      </p:sp>
    </p:spTree>
    <p:extLst>
      <p:ext uri="{BB962C8B-B14F-4D97-AF65-F5344CB8AC3E}">
        <p14:creationId xmlns:p14="http://schemas.microsoft.com/office/powerpoint/2010/main" val="1849670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FB1B89-E7D5-4AB7-84FC-F1D5AE5C0BE7}"/>
              </a:ext>
            </a:extLst>
          </p:cNvPr>
          <p:cNvSpPr>
            <a:spLocks noGrp="1"/>
          </p:cNvSpPr>
          <p:nvPr>
            <p:ph type="title"/>
          </p:nvPr>
        </p:nvSpPr>
        <p:spPr/>
        <p:txBody>
          <a:bodyPr vert="horz" lIns="91440" tIns="45720" rIns="91440" bIns="45720" rtlCol="0" anchor="ctr">
            <a:noAutofit/>
          </a:bodyPr>
          <a:lstStyle/>
          <a:p>
            <a:r>
              <a:rPr lang="de-DE" dirty="0"/>
              <a:t>Traut euch und bleibt motiviert!</a:t>
            </a:r>
          </a:p>
        </p:txBody>
      </p:sp>
      <p:sp>
        <p:nvSpPr>
          <p:cNvPr id="3" name="Textplatzhalter 2">
            <a:extLst>
              <a:ext uri="{FF2B5EF4-FFF2-40B4-BE49-F238E27FC236}">
                <a16:creationId xmlns:a16="http://schemas.microsoft.com/office/drawing/2014/main" id="{5990DD5F-8FA8-450E-BA71-2EA8A23B8E2E}"/>
              </a:ext>
            </a:extLst>
          </p:cNvPr>
          <p:cNvSpPr>
            <a:spLocks noGrp="1"/>
          </p:cNvSpPr>
          <p:nvPr>
            <p:ph type="body" sz="quarter" idx="16"/>
          </p:nvPr>
        </p:nvSpPr>
        <p:spPr>
          <a:xfrm>
            <a:off x="6156000" y="2286000"/>
            <a:ext cx="5348194" cy="2362367"/>
          </a:xfrm>
        </p:spPr>
        <p:txBody>
          <a:bodyPr>
            <a:noAutofit/>
          </a:bodyPr>
          <a:lstStyle/>
          <a:p>
            <a:r>
              <a:rPr lang="de-DE" sz="2200" dirty="0"/>
              <a:t>Eine Ausbildung im Bereich der Medien fördert vor allem eure Kommunikation und Teamfähigkeit. Wenn ihr interessiert seid und Motivation habt Neues zu entdecken und zu lernen, ist es genau das Richtige für euch!</a:t>
            </a:r>
          </a:p>
        </p:txBody>
      </p:sp>
    </p:spTree>
    <p:extLst>
      <p:ext uri="{BB962C8B-B14F-4D97-AF65-F5344CB8AC3E}">
        <p14:creationId xmlns:p14="http://schemas.microsoft.com/office/powerpoint/2010/main" val="27610853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Zitierfähig">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TM03457503[[fn=Zitierfähig]]</Template>
  <TotalTime>0</TotalTime>
  <Words>391</Words>
  <Application>Microsoft Office PowerPoint</Application>
  <PresentationFormat>Breitbild</PresentationFormat>
  <Paragraphs>48</Paragraphs>
  <Slides>8</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8</vt:i4>
      </vt:variant>
    </vt:vector>
  </HeadingPairs>
  <TitlesOfParts>
    <vt:vector size="12" baseType="lpstr">
      <vt:lpstr>Arial</vt:lpstr>
      <vt:lpstr>Century Gothic</vt:lpstr>
      <vt:lpstr>Wingdings 2</vt:lpstr>
      <vt:lpstr>Zitierfähig</vt:lpstr>
      <vt:lpstr>Berufsorientierung Wie werde ich…?</vt:lpstr>
      <vt:lpstr>PowerPoint-Präsentation</vt:lpstr>
      <vt:lpstr>Medienkauffrau Digital &amp; Print</vt:lpstr>
      <vt:lpstr>PowerPoint-Präsentation</vt:lpstr>
      <vt:lpstr>Warum haben wir uns dafür entschieden?</vt:lpstr>
      <vt:lpstr>Welche Tipps würden wir Schüler*innen geben, die sich für diesen Beruf interessieren?</vt:lpstr>
      <vt:lpstr>Welche Stärken/Interessen sollte man mitbringen? </vt:lpstr>
      <vt:lpstr>Traut euch und bleibt motiviert!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Berufsorientierung Wie werde ich…?</dc:title>
  <dc:creator>Azubi Online Anzeigen</dc:creator>
  <cp:lastModifiedBy>Stefanie Gaffron</cp:lastModifiedBy>
  <cp:revision>410</cp:revision>
  <cp:lastPrinted>2020-07-28T12:21:56Z</cp:lastPrinted>
  <dcterms:created xsi:type="dcterms:W3CDTF">2020-07-02T10:44:10Z</dcterms:created>
  <dcterms:modified xsi:type="dcterms:W3CDTF">2021-04-19T08:36:56Z</dcterms:modified>
</cp:coreProperties>
</file>